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68" r:id="rId16"/>
    <p:sldId id="271" r:id="rId17"/>
    <p:sldId id="272" r:id="rId18"/>
    <p:sldId id="273" r:id="rId19"/>
    <p:sldId id="277" r:id="rId20"/>
    <p:sldId id="274" r:id="rId21"/>
    <p:sldId id="278" r:id="rId22"/>
    <p:sldId id="275" r:id="rId23"/>
    <p:sldId id="276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17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81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41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37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03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7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4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82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24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49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14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E0351-AD97-45F4-9BCB-CD467F0FA93D}" type="datetimeFigureOut">
              <a:rPr lang="en-GB" smtClean="0"/>
              <a:t>19/07/2014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E0B61-6172-443A-B1DA-68D0E0F27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6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Graph Isomorphism and Edge Graph</a:t>
            </a:r>
            <a:br>
              <a:rPr lang="en-GB" dirty="0" smtClean="0"/>
            </a:br>
            <a:r>
              <a:rPr lang="en-GB" dirty="0" smtClean="0"/>
              <a:t>Isomorphism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Edel Sherratt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926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1412776"/>
            <a:ext cx="6264696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Graph and Edge graph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708920"/>
            <a:ext cx="6696744" cy="3660225"/>
          </a:xfrm>
        </p:spPr>
      </p:pic>
    </p:spTree>
    <p:extLst>
      <p:ext uri="{BB962C8B-B14F-4D97-AF65-F5344CB8AC3E}">
        <p14:creationId xmlns:p14="http://schemas.microsoft.com/office/powerpoint/2010/main" val="1836603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1124744"/>
            <a:ext cx="5544616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The Edge graph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01" y="2060848"/>
            <a:ext cx="6957206" cy="3270250"/>
          </a:xfrm>
        </p:spPr>
      </p:pic>
      <p:sp>
        <p:nvSpPr>
          <p:cNvPr id="5" name="TextBox 4"/>
          <p:cNvSpPr txBox="1"/>
          <p:nvPr/>
        </p:nvSpPr>
        <p:spPr>
          <a:xfrm>
            <a:off x="467544" y="604283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Aside: edge </a:t>
            </a:r>
            <a:r>
              <a:rPr lang="en-GB" sz="2800" dirty="0"/>
              <a:t>graph is not defined for isolated </a:t>
            </a:r>
            <a:r>
              <a:rPr lang="en-GB" sz="2800" dirty="0" smtClean="0"/>
              <a:t>vertices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1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992888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Difficulties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20888"/>
            <a:ext cx="8373616" cy="3340968"/>
          </a:xfrm>
        </p:spPr>
        <p:txBody>
          <a:bodyPr>
            <a:normAutofit/>
          </a:bodyPr>
          <a:lstStyle/>
          <a:p>
            <a:r>
              <a:rPr lang="en-GB" dirty="0" smtClean="0"/>
              <a:t>Easy to see that graph isomorphism implies edge graph isomorphism</a:t>
            </a:r>
          </a:p>
          <a:p>
            <a:r>
              <a:rPr lang="en-GB" dirty="0" smtClean="0"/>
              <a:t>It </a:t>
            </a:r>
            <a:r>
              <a:rPr lang="en-GB" dirty="0"/>
              <a:t>would be nice </a:t>
            </a:r>
            <a:r>
              <a:rPr lang="en-GB" dirty="0" smtClean="0"/>
              <a:t>if </a:t>
            </a:r>
            <a:r>
              <a:rPr lang="en-GB" dirty="0"/>
              <a:t>edge graph </a:t>
            </a:r>
            <a:r>
              <a:rPr lang="en-GB" dirty="0" smtClean="0"/>
              <a:t>isomorphism </a:t>
            </a:r>
            <a:r>
              <a:rPr lang="en-GB" dirty="0"/>
              <a:t>always implied graph isomorphism– but that’s not the case</a:t>
            </a:r>
            <a:r>
              <a:rPr lang="en-GB" dirty="0" smtClean="0"/>
              <a:t>!</a:t>
            </a:r>
            <a:endParaRPr lang="en-GB" dirty="0" smtClean="0"/>
          </a:p>
          <a:p>
            <a:r>
              <a:rPr lang="en-GB" dirty="0" smtClean="0"/>
              <a:t>K3 </a:t>
            </a:r>
            <a:r>
              <a:rPr lang="en-GB" dirty="0" smtClean="0"/>
              <a:t>and S4 graphs have isomorphic edge </a:t>
            </a:r>
            <a:r>
              <a:rPr lang="en-GB" dirty="0" smtClean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2924933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7944" y="764704"/>
            <a:ext cx="3816424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K3 and S4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88840"/>
            <a:ext cx="6984776" cy="4536504"/>
          </a:xfrm>
        </p:spPr>
      </p:pic>
    </p:spTree>
    <p:extLst>
      <p:ext uri="{BB962C8B-B14F-4D97-AF65-F5344CB8AC3E}">
        <p14:creationId xmlns:p14="http://schemas.microsoft.com/office/powerpoint/2010/main" val="461634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992888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What is actually proved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Two graphs are isomorphic </a:t>
            </a:r>
            <a:r>
              <a:rPr lang="en-GB" dirty="0" err="1" smtClean="0"/>
              <a:t>iff</a:t>
            </a:r>
            <a:endParaRPr lang="en-GB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they have equal numbers of isolated vertices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they have equal numbers of K3 components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the edge graph corresponding to e</a:t>
            </a:r>
            <a:r>
              <a:rPr lang="en-GB" dirty="0" smtClean="0"/>
              <a:t>ach connected component from the first graph can be paired with its isomorphic counterpart from the second</a:t>
            </a:r>
            <a:endParaRPr lang="en-GB" dirty="0" smtClean="0"/>
          </a:p>
          <a:p>
            <a:pPr marL="914400" lvl="1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91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992888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Proof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Observe that two graphs are isomorphic </a:t>
            </a:r>
            <a:r>
              <a:rPr lang="en-GB" dirty="0" err="1" smtClean="0"/>
              <a:t>iff</a:t>
            </a:r>
            <a:r>
              <a:rPr lang="en-GB" dirty="0" smtClean="0"/>
              <a:t> their connected components are isomorphic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Consider connected graphs with isomorphic edge graphs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956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2592288" cy="1008112"/>
          </a:xfrm>
        </p:spPr>
        <p:txBody>
          <a:bodyPr>
            <a:noAutofit/>
          </a:bodyPr>
          <a:lstStyle/>
          <a:p>
            <a:r>
              <a:rPr lang="en-GB" sz="3600" dirty="0" smtClean="0"/>
              <a:t>Consider</a:t>
            </a:r>
            <a:endParaRPr lang="en-GB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/>
          </a:bodyPr>
          <a:lstStyle/>
          <a:p>
            <a:r>
              <a:rPr lang="en-GB" dirty="0" smtClean="0"/>
              <a:t>Connected graphs G</a:t>
            </a:r>
            <a:r>
              <a:rPr lang="en-GB" baseline="-25000" dirty="0" smtClean="0"/>
              <a:t>1</a:t>
            </a:r>
            <a:r>
              <a:rPr lang="en-GB" dirty="0" smtClean="0"/>
              <a:t> and G</a:t>
            </a:r>
            <a:r>
              <a:rPr lang="en-GB" baseline="-25000" dirty="0" smtClean="0"/>
              <a:t>2</a:t>
            </a:r>
            <a:r>
              <a:rPr lang="en-GB" dirty="0" smtClean="0"/>
              <a:t> with isomorphic edge graphs G</a:t>
            </a:r>
            <a:r>
              <a:rPr lang="en-GB" baseline="-25000" dirty="0" smtClean="0"/>
              <a:t>1</a:t>
            </a:r>
            <a:r>
              <a:rPr lang="el-GR" baseline="-25000" dirty="0" smtClean="0"/>
              <a:t> </a:t>
            </a:r>
            <a:r>
              <a:rPr lang="el-GR" baseline="30000" dirty="0" smtClean="0"/>
              <a:t>ε</a:t>
            </a:r>
            <a:r>
              <a:rPr lang="en-GB" baseline="-25000" dirty="0" smtClean="0"/>
              <a:t> </a:t>
            </a:r>
            <a:r>
              <a:rPr lang="en-GB" dirty="0"/>
              <a:t>and G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baseline="30000" dirty="0" smtClean="0"/>
              <a:t>ε</a:t>
            </a:r>
            <a:endParaRPr lang="en-GB" baseline="30000" dirty="0" smtClean="0"/>
          </a:p>
          <a:p>
            <a:r>
              <a:rPr lang="en-GB" dirty="0" smtClean="0"/>
              <a:t>A </a:t>
            </a:r>
            <a:r>
              <a:rPr lang="en-GB" dirty="0" err="1" smtClean="0"/>
              <a:t>bijection</a:t>
            </a:r>
            <a:r>
              <a:rPr lang="en-GB" dirty="0" smtClean="0"/>
              <a:t> f</a:t>
            </a:r>
            <a:r>
              <a:rPr lang="el-GR" baseline="-25000" dirty="0" smtClean="0"/>
              <a:t>ε</a:t>
            </a:r>
            <a:r>
              <a:rPr lang="en-GB" baseline="-25000" dirty="0" smtClean="0"/>
              <a:t> </a:t>
            </a:r>
            <a:r>
              <a:rPr lang="en-GB" dirty="0" smtClean="0"/>
              <a:t>that defines  the edge graph isomorphism</a:t>
            </a:r>
          </a:p>
          <a:p>
            <a:r>
              <a:rPr lang="en-GB" dirty="0" smtClean="0"/>
              <a:t>f</a:t>
            </a:r>
            <a:r>
              <a:rPr lang="el-GR" baseline="-25000" dirty="0"/>
              <a:t>ε</a:t>
            </a:r>
            <a:r>
              <a:rPr lang="en-GB" baseline="-25000" dirty="0"/>
              <a:t> </a:t>
            </a:r>
            <a:r>
              <a:rPr lang="en-GB" dirty="0"/>
              <a:t> </a:t>
            </a:r>
            <a:r>
              <a:rPr lang="en-GB" dirty="0" smtClean="0"/>
              <a:t>maps the edges of G</a:t>
            </a:r>
            <a:r>
              <a:rPr lang="en-GB" baseline="-25000" dirty="0" smtClean="0"/>
              <a:t>1</a:t>
            </a:r>
            <a:r>
              <a:rPr lang="en-GB" dirty="0" smtClean="0"/>
              <a:t> (that is, the vertices of G</a:t>
            </a:r>
            <a:r>
              <a:rPr lang="en-GB" baseline="-25000" dirty="0" smtClean="0"/>
              <a:t>1</a:t>
            </a:r>
            <a:r>
              <a:rPr lang="el-GR" baseline="-25000" dirty="0" smtClean="0"/>
              <a:t> </a:t>
            </a:r>
            <a:r>
              <a:rPr lang="el-GR" baseline="30000" dirty="0" smtClean="0"/>
              <a:t>ε</a:t>
            </a:r>
            <a:r>
              <a:rPr lang="en-GB" dirty="0" smtClean="0"/>
              <a:t>) to the edges of G</a:t>
            </a:r>
            <a:r>
              <a:rPr lang="en-GB" baseline="-25000" dirty="0" smtClean="0"/>
              <a:t>2</a:t>
            </a:r>
            <a:r>
              <a:rPr lang="en-GB" dirty="0" smtClean="0"/>
              <a:t> (vertices of G</a:t>
            </a:r>
            <a:r>
              <a:rPr lang="en-GB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baseline="30000" dirty="0" smtClean="0"/>
              <a:t>ε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707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904" y="1124744"/>
            <a:ext cx="4176464" cy="648072"/>
          </a:xfrm>
        </p:spPr>
        <p:txBody>
          <a:bodyPr>
            <a:noAutofit/>
          </a:bodyPr>
          <a:lstStyle/>
          <a:p>
            <a:r>
              <a:rPr lang="en-GB" sz="3200" dirty="0" smtClean="0"/>
              <a:t>Four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445624" cy="410445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For every vertex </a:t>
            </a:r>
            <a:r>
              <a:rPr lang="en-GB" sz="2400" i="1" dirty="0" smtClean="0"/>
              <a:t>a</a:t>
            </a:r>
            <a:r>
              <a:rPr lang="en-GB" sz="2400" dirty="0" smtClean="0"/>
              <a:t> of </a:t>
            </a:r>
            <a:r>
              <a:rPr lang="en-GB" sz="2400" dirty="0" smtClean="0"/>
              <a:t>G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, there is a </a:t>
            </a:r>
            <a:r>
              <a:rPr lang="en-GB" sz="2400" dirty="0" smtClean="0"/>
              <a:t>unique </a:t>
            </a:r>
            <a:r>
              <a:rPr lang="en-GB" sz="2400" dirty="0" smtClean="0"/>
              <a:t>vertex </a:t>
            </a:r>
            <a:r>
              <a:rPr lang="en-GB" sz="2400" i="1" dirty="0" smtClean="0"/>
              <a:t>x</a:t>
            </a:r>
            <a:r>
              <a:rPr lang="en-GB" sz="2400" dirty="0" smtClean="0"/>
              <a:t> of </a:t>
            </a:r>
            <a:r>
              <a:rPr lang="en-GB" sz="2400" dirty="0"/>
              <a:t>G</a:t>
            </a:r>
            <a:r>
              <a:rPr lang="en-GB" sz="2400" baseline="-25000" dirty="0"/>
              <a:t>2 </a:t>
            </a:r>
            <a:r>
              <a:rPr lang="en-GB" sz="2400" dirty="0" smtClean="0"/>
              <a:t>such that f</a:t>
            </a:r>
            <a:r>
              <a:rPr lang="el-GR" sz="2400" baseline="-25000" dirty="0" smtClean="0"/>
              <a:t>ε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maps the </a:t>
            </a:r>
            <a:r>
              <a:rPr lang="en-GB" sz="2400" dirty="0" smtClean="0"/>
              <a:t>edges of G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 incident on </a:t>
            </a:r>
            <a:r>
              <a:rPr lang="en-GB" sz="2400" i="1" dirty="0" smtClean="0"/>
              <a:t>a</a:t>
            </a:r>
            <a:r>
              <a:rPr lang="en-GB" sz="2400" dirty="0" smtClean="0"/>
              <a:t> onto all and only the edges </a:t>
            </a:r>
            <a:r>
              <a:rPr lang="en-GB" sz="2400" dirty="0" smtClean="0"/>
              <a:t>of G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</a:t>
            </a:r>
            <a:r>
              <a:rPr lang="en-GB" sz="2400" dirty="0" smtClean="0"/>
              <a:t>incident on </a:t>
            </a:r>
            <a:r>
              <a:rPr lang="en-GB" sz="2400" i="1" dirty="0" smtClean="0"/>
              <a:t>x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As above, but the vertex of G2 is not unique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GB" sz="2400" dirty="0"/>
              <a:t>There is at least one vertex of G1 </a:t>
            </a:r>
            <a:r>
              <a:rPr lang="en-GB" sz="2400" dirty="0" smtClean="0"/>
              <a:t>whose </a:t>
            </a:r>
            <a:r>
              <a:rPr lang="en-GB" sz="2400" dirty="0"/>
              <a:t>incident edges are mapped to edges incident on more than one vertex of </a:t>
            </a:r>
            <a:r>
              <a:rPr lang="en-GB" sz="2400" dirty="0"/>
              <a:t>G2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GB" sz="2400" dirty="0"/>
              <a:t>There is at least one vertex of </a:t>
            </a:r>
            <a:r>
              <a:rPr lang="en-GB" sz="2400" dirty="0"/>
              <a:t>G1 whose </a:t>
            </a:r>
            <a:r>
              <a:rPr lang="en-GB" sz="2400" dirty="0"/>
              <a:t>incident edges are mapped to </a:t>
            </a:r>
            <a:r>
              <a:rPr lang="en-GB" sz="2400" dirty="0"/>
              <a:t>a single vertex of G2, </a:t>
            </a:r>
            <a:r>
              <a:rPr lang="en-GB" sz="2400" dirty="0" smtClean="0"/>
              <a:t>but </a:t>
            </a:r>
            <a:r>
              <a:rPr lang="en-GB" sz="2400" dirty="0"/>
              <a:t>f</a:t>
            </a:r>
            <a:r>
              <a:rPr lang="el-GR" sz="2400" baseline="-25000" dirty="0"/>
              <a:t>ε 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also maps other edges of G1 onto that vertex of G2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1909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1700808"/>
            <a:ext cx="8280920" cy="796950"/>
          </a:xfrm>
        </p:spPr>
        <p:txBody>
          <a:bodyPr>
            <a:noAutofit/>
          </a:bodyPr>
          <a:lstStyle/>
          <a:p>
            <a:r>
              <a:rPr lang="en-GB" sz="4000" dirty="0" smtClean="0"/>
              <a:t>Case </a:t>
            </a:r>
            <a:r>
              <a:rPr lang="en-GB" sz="4000" dirty="0" smtClean="0"/>
              <a:t>1</a:t>
            </a:r>
            <a:endParaRPr lang="en-GB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/>
          </a:bodyPr>
          <a:lstStyle/>
          <a:p>
            <a:r>
              <a:rPr lang="en-GB" dirty="0" smtClean="0"/>
              <a:t>f</a:t>
            </a:r>
            <a:r>
              <a:rPr lang="el-GR" baseline="-25000" dirty="0" smtClean="0"/>
              <a:t>ε</a:t>
            </a:r>
            <a:r>
              <a:rPr lang="en-GB" baseline="-25000" dirty="0" smtClean="0"/>
              <a:t> </a:t>
            </a:r>
            <a:r>
              <a:rPr lang="en-GB" dirty="0" smtClean="0"/>
              <a:t>maps edges of G</a:t>
            </a:r>
            <a:r>
              <a:rPr lang="en-GB" baseline="-25000" dirty="0" smtClean="0"/>
              <a:t>1</a:t>
            </a:r>
            <a:r>
              <a:rPr lang="en-GB" dirty="0" smtClean="0"/>
              <a:t> incident on a single vertex of G</a:t>
            </a:r>
            <a:r>
              <a:rPr lang="en-GB" baseline="-25000" dirty="0" smtClean="0"/>
              <a:t>1</a:t>
            </a:r>
            <a:r>
              <a:rPr lang="en-GB" dirty="0" smtClean="0"/>
              <a:t> to exactly the edges of G</a:t>
            </a:r>
            <a:r>
              <a:rPr lang="en-GB" baseline="-25000" dirty="0" smtClean="0"/>
              <a:t>2</a:t>
            </a:r>
            <a:r>
              <a:rPr lang="en-GB" dirty="0" smtClean="0"/>
              <a:t> incident on a unique single vertex of G</a:t>
            </a:r>
            <a:r>
              <a:rPr lang="en-GB" baseline="-25000" dirty="0" smtClean="0"/>
              <a:t>2</a:t>
            </a:r>
          </a:p>
          <a:p>
            <a:r>
              <a:rPr lang="en-GB" dirty="0" smtClean="0"/>
              <a:t>Then f</a:t>
            </a:r>
            <a:r>
              <a:rPr lang="el-GR" baseline="-25000" dirty="0" smtClean="0"/>
              <a:t>ε </a:t>
            </a:r>
            <a:r>
              <a:rPr lang="en-GB" dirty="0" smtClean="0"/>
              <a:t>determines an edge-preserving </a:t>
            </a:r>
            <a:r>
              <a:rPr lang="en-GB" dirty="0" err="1" smtClean="0"/>
              <a:t>bijection</a:t>
            </a:r>
            <a:r>
              <a:rPr lang="en-GB" dirty="0" smtClean="0"/>
              <a:t> between the vertices of G</a:t>
            </a:r>
            <a:r>
              <a:rPr lang="en-GB" baseline="-25000" dirty="0" smtClean="0"/>
              <a:t>1</a:t>
            </a:r>
            <a:r>
              <a:rPr lang="en-GB" dirty="0" smtClean="0"/>
              <a:t> and G</a:t>
            </a:r>
            <a:r>
              <a:rPr lang="en-GB" baseline="-25000" dirty="0" smtClean="0"/>
              <a:t>2</a:t>
            </a:r>
            <a:r>
              <a:rPr lang="en-GB" dirty="0" smtClean="0"/>
              <a:t>, and so they are isomorphic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105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5589240"/>
            <a:ext cx="8856984" cy="936104"/>
          </a:xfrm>
        </p:spPr>
        <p:txBody>
          <a:bodyPr>
            <a:noAutofit/>
          </a:bodyPr>
          <a:lstStyle/>
          <a:p>
            <a:r>
              <a:rPr lang="en-GB" sz="2800" dirty="0" smtClean="0"/>
              <a:t>Case </a:t>
            </a:r>
            <a:r>
              <a:rPr lang="en-GB" sz="2800" dirty="0" smtClean="0"/>
              <a:t>1: </a:t>
            </a:r>
            <a:r>
              <a:rPr lang="en-GB" sz="2800" dirty="0" smtClean="0"/>
              <a:t>edges incident </a:t>
            </a:r>
            <a:r>
              <a:rPr lang="en-GB" sz="2800" dirty="0"/>
              <a:t>on a single vertex </a:t>
            </a:r>
            <a:r>
              <a:rPr lang="en-GB" sz="2800" dirty="0" smtClean="0"/>
              <a:t>of G1 map to edges incident </a:t>
            </a:r>
            <a:r>
              <a:rPr lang="en-GB" sz="2800" dirty="0"/>
              <a:t>on a </a:t>
            </a:r>
            <a:r>
              <a:rPr lang="en-GB" sz="2800" dirty="0" smtClean="0"/>
              <a:t>unique single vertex of G2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52228"/>
            <a:ext cx="7056784" cy="379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33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1844824"/>
            <a:ext cx="4834880" cy="796950"/>
          </a:xfrm>
        </p:spPr>
        <p:txBody>
          <a:bodyPr/>
          <a:lstStyle/>
          <a:p>
            <a:r>
              <a:rPr lang="en-GB" dirty="0" smtClean="0"/>
              <a:t>Original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G</a:t>
            </a:r>
            <a:r>
              <a:rPr lang="en-GB" i="1" dirty="0" smtClean="0"/>
              <a:t>iven some small molecules, write a program that discovers all the molecules that can be formed by breaking existing bonds and forming new bonds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107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1700808"/>
            <a:ext cx="8280920" cy="796950"/>
          </a:xfrm>
        </p:spPr>
        <p:txBody>
          <a:bodyPr>
            <a:noAutofit/>
          </a:bodyPr>
          <a:lstStyle/>
          <a:p>
            <a:r>
              <a:rPr lang="en-GB" sz="4000" dirty="0" smtClean="0"/>
              <a:t>Case </a:t>
            </a:r>
            <a:r>
              <a:rPr lang="en-GB" sz="4000" dirty="0" smtClean="0"/>
              <a:t>2</a:t>
            </a:r>
            <a:endParaRPr lang="en-GB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</a:t>
            </a:r>
            <a:r>
              <a:rPr lang="el-GR" baseline="-25000" dirty="0" smtClean="0"/>
              <a:t>ε</a:t>
            </a:r>
            <a:r>
              <a:rPr lang="en-GB" baseline="-25000" dirty="0" smtClean="0"/>
              <a:t> </a:t>
            </a:r>
            <a:r>
              <a:rPr lang="en-GB" dirty="0" smtClean="0"/>
              <a:t>maps edges of G</a:t>
            </a:r>
            <a:r>
              <a:rPr lang="en-GB" baseline="-25000" dirty="0" smtClean="0"/>
              <a:t>1</a:t>
            </a:r>
            <a:r>
              <a:rPr lang="en-GB" dirty="0" smtClean="0"/>
              <a:t> incident on a single vertex of G</a:t>
            </a:r>
            <a:r>
              <a:rPr lang="en-GB" baseline="-25000" dirty="0" smtClean="0"/>
              <a:t>1</a:t>
            </a:r>
            <a:r>
              <a:rPr lang="en-GB" dirty="0" smtClean="0"/>
              <a:t> to exactly edges of G</a:t>
            </a:r>
            <a:r>
              <a:rPr lang="en-GB" baseline="-25000" dirty="0" smtClean="0"/>
              <a:t>2</a:t>
            </a:r>
            <a:r>
              <a:rPr lang="en-GB" dirty="0" smtClean="0"/>
              <a:t> incident on a single vertex of G</a:t>
            </a:r>
            <a:r>
              <a:rPr lang="en-GB" baseline="-25000" dirty="0" smtClean="0"/>
              <a:t>2</a:t>
            </a:r>
            <a:r>
              <a:rPr lang="en-GB" dirty="0"/>
              <a:t>, but that vertex </a:t>
            </a:r>
            <a:r>
              <a:rPr lang="en-GB" dirty="0" smtClean="0"/>
              <a:t>is not unique</a:t>
            </a:r>
            <a:endParaRPr lang="en-GB" baseline="-25000" dirty="0" smtClean="0"/>
          </a:p>
          <a:p>
            <a:r>
              <a:rPr lang="en-GB" dirty="0" smtClean="0"/>
              <a:t>Then G</a:t>
            </a:r>
            <a:r>
              <a:rPr lang="en-GB" baseline="-25000" dirty="0" smtClean="0"/>
              <a:t>1</a:t>
            </a:r>
            <a:r>
              <a:rPr lang="en-GB" dirty="0" smtClean="0"/>
              <a:t> and G</a:t>
            </a:r>
            <a:r>
              <a:rPr lang="en-GB" baseline="-25000" dirty="0" smtClean="0"/>
              <a:t>2  </a:t>
            </a:r>
            <a:r>
              <a:rPr lang="en-GB" dirty="0"/>
              <a:t>each comprise </a:t>
            </a:r>
            <a:r>
              <a:rPr lang="en-GB" dirty="0" smtClean="0"/>
              <a:t>two vertices connected by a single edge, and so the graphs are isomorphic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266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085184"/>
            <a:ext cx="8568952" cy="1440160"/>
          </a:xfrm>
        </p:spPr>
        <p:txBody>
          <a:bodyPr>
            <a:noAutofit/>
          </a:bodyPr>
          <a:lstStyle/>
          <a:p>
            <a:r>
              <a:rPr lang="en-GB" sz="2800" dirty="0" smtClean="0"/>
              <a:t>Case </a:t>
            </a:r>
            <a:r>
              <a:rPr lang="en-GB" sz="2800" dirty="0" smtClean="0"/>
              <a:t>2: </a:t>
            </a:r>
            <a:r>
              <a:rPr lang="en-GB" sz="2800" dirty="0" smtClean="0"/>
              <a:t>edges incident </a:t>
            </a:r>
            <a:r>
              <a:rPr lang="en-GB" sz="2800" dirty="0"/>
              <a:t>on a single vertex </a:t>
            </a:r>
            <a:r>
              <a:rPr lang="en-GB" sz="2800" dirty="0" smtClean="0"/>
              <a:t>of G1 map to edges incident </a:t>
            </a:r>
            <a:r>
              <a:rPr lang="en-GB" sz="2800" dirty="0"/>
              <a:t>on a </a:t>
            </a:r>
            <a:r>
              <a:rPr lang="en-GB" sz="2800" dirty="0" smtClean="0"/>
              <a:t>single vertex of G2, but that vertex is not 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3"/>
            <a:ext cx="6336704" cy="275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42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1700808"/>
            <a:ext cx="8280920" cy="796950"/>
          </a:xfrm>
        </p:spPr>
        <p:txBody>
          <a:bodyPr>
            <a:noAutofit/>
          </a:bodyPr>
          <a:lstStyle/>
          <a:p>
            <a:r>
              <a:rPr lang="en-GB" sz="4000" dirty="0" smtClean="0"/>
              <a:t>Case </a:t>
            </a:r>
            <a:r>
              <a:rPr lang="en-GB" sz="4000" dirty="0" smtClean="0"/>
              <a:t>3</a:t>
            </a:r>
            <a:endParaRPr lang="en-GB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34096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There is at least one vertex of G</a:t>
            </a:r>
            <a:r>
              <a:rPr lang="en-GB" baseline="-25000" dirty="0" smtClean="0"/>
              <a:t>1</a:t>
            </a:r>
            <a:r>
              <a:rPr lang="en-GB" dirty="0" smtClean="0"/>
              <a:t> whose incident edges are mapped by f</a:t>
            </a:r>
            <a:r>
              <a:rPr lang="el-GR" baseline="-25000" dirty="0" smtClean="0"/>
              <a:t>ε</a:t>
            </a:r>
            <a:r>
              <a:rPr lang="en-GB" dirty="0" smtClean="0"/>
              <a:t> to a set of edges that are not incident on a single vertex of G</a:t>
            </a:r>
            <a:r>
              <a:rPr lang="en-GB" baseline="-25000" dirty="0" smtClean="0"/>
              <a:t>2</a:t>
            </a:r>
            <a:endParaRPr lang="en-GB" dirty="0" smtClean="0"/>
          </a:p>
          <a:p>
            <a:r>
              <a:rPr lang="en-GB" dirty="0" smtClean="0"/>
              <a:t>Then f</a:t>
            </a:r>
            <a:r>
              <a:rPr lang="el-GR" baseline="-25000" dirty="0" smtClean="0"/>
              <a:t>ε</a:t>
            </a:r>
            <a:r>
              <a:rPr lang="en-GB" dirty="0"/>
              <a:t> </a:t>
            </a:r>
            <a:r>
              <a:rPr lang="en-GB" dirty="0" smtClean="0"/>
              <a:t>maps edges of a K</a:t>
            </a:r>
            <a:r>
              <a:rPr lang="en-GB" baseline="-25000" dirty="0" smtClean="0"/>
              <a:t>3</a:t>
            </a:r>
            <a:r>
              <a:rPr lang="en-GB" dirty="0" smtClean="0"/>
              <a:t> sub-graph of G</a:t>
            </a:r>
            <a:r>
              <a:rPr lang="en-GB" baseline="-25000" dirty="0" smtClean="0"/>
              <a:t>1</a:t>
            </a:r>
            <a:r>
              <a:rPr lang="en-GB" dirty="0" smtClean="0"/>
              <a:t> to edges of an S</a:t>
            </a:r>
            <a:r>
              <a:rPr lang="en-GB" baseline="-25000" dirty="0" smtClean="0"/>
              <a:t>4</a:t>
            </a:r>
            <a:r>
              <a:rPr lang="en-GB" dirty="0" smtClean="0"/>
              <a:t> sub-graph of G</a:t>
            </a:r>
            <a:r>
              <a:rPr lang="en-GB" baseline="-25000" dirty="0" smtClean="0"/>
              <a:t>2 </a:t>
            </a:r>
            <a:r>
              <a:rPr lang="en-GB" dirty="0" smtClean="0"/>
              <a:t>or vice versa</a:t>
            </a:r>
          </a:p>
          <a:p>
            <a:r>
              <a:rPr lang="en-GB" dirty="0" smtClean="0"/>
              <a:t>… and the </a:t>
            </a:r>
            <a:r>
              <a:rPr lang="en-GB" dirty="0"/>
              <a:t>K</a:t>
            </a:r>
            <a:r>
              <a:rPr lang="en-GB" baseline="-25000" dirty="0"/>
              <a:t>3</a:t>
            </a:r>
            <a:r>
              <a:rPr lang="en-GB" dirty="0"/>
              <a:t> </a:t>
            </a:r>
            <a:r>
              <a:rPr lang="en-GB" dirty="0" smtClean="0"/>
              <a:t>(or S</a:t>
            </a:r>
            <a:r>
              <a:rPr lang="en-GB" baseline="-25000" dirty="0" smtClean="0"/>
              <a:t>4</a:t>
            </a:r>
            <a:r>
              <a:rPr lang="en-GB" dirty="0" smtClean="0"/>
              <a:t>) sub-graph </a:t>
            </a:r>
            <a:r>
              <a:rPr lang="en-GB" dirty="0"/>
              <a:t>of G</a:t>
            </a:r>
            <a:r>
              <a:rPr lang="en-GB" baseline="-25000" dirty="0"/>
              <a:t>1</a:t>
            </a:r>
            <a:r>
              <a:rPr lang="en-GB" dirty="0"/>
              <a:t> </a:t>
            </a:r>
            <a:r>
              <a:rPr lang="en-GB" dirty="0" smtClean="0"/>
              <a:t>is G</a:t>
            </a:r>
            <a:r>
              <a:rPr lang="en-GB" baseline="-25000" dirty="0" smtClean="0"/>
              <a:t>1</a:t>
            </a:r>
            <a:r>
              <a:rPr lang="en-GB" dirty="0" smtClean="0"/>
              <a:t> and the S</a:t>
            </a:r>
            <a:r>
              <a:rPr lang="en-GB" baseline="-25000" dirty="0" smtClean="0"/>
              <a:t>4 </a:t>
            </a:r>
            <a:r>
              <a:rPr lang="en-GB" dirty="0" smtClean="0"/>
              <a:t>(</a:t>
            </a:r>
            <a:r>
              <a:rPr lang="en-GB" dirty="0"/>
              <a:t>or K</a:t>
            </a:r>
            <a:r>
              <a:rPr lang="en-GB" baseline="-25000" dirty="0"/>
              <a:t>3</a:t>
            </a:r>
            <a:r>
              <a:rPr lang="en-GB" dirty="0" smtClean="0"/>
              <a:t>) sub-graph </a:t>
            </a:r>
            <a:r>
              <a:rPr lang="en-GB" dirty="0"/>
              <a:t>of G</a:t>
            </a:r>
            <a:r>
              <a:rPr lang="en-GB" baseline="-25000" dirty="0"/>
              <a:t>2 </a:t>
            </a:r>
            <a:r>
              <a:rPr lang="en-GB" dirty="0" smtClean="0"/>
              <a:t>is G</a:t>
            </a:r>
            <a:r>
              <a:rPr lang="en-GB" baseline="-25000" dirty="0" smtClean="0"/>
              <a:t>2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579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301208"/>
            <a:ext cx="8208912" cy="1012974"/>
          </a:xfrm>
        </p:spPr>
        <p:txBody>
          <a:bodyPr>
            <a:noAutofit/>
          </a:bodyPr>
          <a:lstStyle/>
          <a:p>
            <a:r>
              <a:rPr lang="en-GB" sz="2800" dirty="0" smtClean="0"/>
              <a:t>Case 3: edges </a:t>
            </a:r>
            <a:r>
              <a:rPr lang="en-GB" sz="2800" dirty="0"/>
              <a:t>incident</a:t>
            </a:r>
            <a:r>
              <a:rPr lang="en-GB" sz="2800" dirty="0" smtClean="0"/>
              <a:t> on a vertex of G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 mapped to edges </a:t>
            </a:r>
            <a:r>
              <a:rPr lang="en-GB" sz="2800" dirty="0"/>
              <a:t>that </a:t>
            </a:r>
            <a:r>
              <a:rPr lang="en-GB" sz="2800" dirty="0" smtClean="0"/>
              <a:t>incident </a:t>
            </a:r>
            <a:r>
              <a:rPr lang="en-GB" sz="2800" dirty="0"/>
              <a:t>on </a:t>
            </a:r>
            <a:r>
              <a:rPr lang="en-GB" sz="2800" dirty="0" smtClean="0"/>
              <a:t>more than one vertex of </a:t>
            </a:r>
            <a:r>
              <a:rPr lang="en-GB" sz="2800" dirty="0" smtClean="0"/>
              <a:t>G</a:t>
            </a:r>
            <a:r>
              <a:rPr lang="en-GB" sz="2800" baseline="-25000" dirty="0" smtClean="0"/>
              <a:t>2</a:t>
            </a:r>
            <a:endParaRPr lang="en-GB" sz="2800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44824"/>
            <a:ext cx="7139136" cy="3115002"/>
          </a:xfrm>
        </p:spPr>
      </p:pic>
    </p:spTree>
    <p:extLst>
      <p:ext uri="{BB962C8B-B14F-4D97-AF65-F5344CB8AC3E}">
        <p14:creationId xmlns:p14="http://schemas.microsoft.com/office/powerpoint/2010/main" val="201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01208"/>
            <a:ext cx="8856984" cy="1012974"/>
          </a:xfrm>
        </p:spPr>
        <p:txBody>
          <a:bodyPr>
            <a:noAutofit/>
          </a:bodyPr>
          <a:lstStyle/>
          <a:p>
            <a:r>
              <a:rPr lang="en-GB" sz="2400" dirty="0" smtClean="0"/>
              <a:t>Case 4: edges incident on a single vertex G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 mapped to edges incident on a single vertex of G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, but </a:t>
            </a:r>
            <a:r>
              <a:rPr lang="en-GB" sz="2400" dirty="0" smtClean="0"/>
              <a:t>other edges also mapped to that vertex</a:t>
            </a:r>
            <a:endParaRPr lang="en-GB" sz="2400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16832"/>
            <a:ext cx="7067128" cy="3054377"/>
          </a:xfrm>
        </p:spPr>
      </p:pic>
    </p:spTree>
    <p:extLst>
      <p:ext uri="{BB962C8B-B14F-4D97-AF65-F5344CB8AC3E}">
        <p14:creationId xmlns:p14="http://schemas.microsoft.com/office/powerpoint/2010/main" val="3147726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908720"/>
            <a:ext cx="4464496" cy="1143000"/>
          </a:xfrm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3816424"/>
          </a:xfrm>
        </p:spPr>
        <p:txBody>
          <a:bodyPr>
            <a:noAutofit/>
          </a:bodyPr>
          <a:lstStyle/>
          <a:p>
            <a:r>
              <a:rPr lang="en-GB" sz="2800" dirty="0" smtClean="0"/>
              <a:t>Transform a graph to its edge graph to facilitate isomorphism testing</a:t>
            </a:r>
          </a:p>
          <a:p>
            <a:r>
              <a:rPr lang="en-GB" sz="2800" dirty="0" smtClean="0"/>
              <a:t>Need to take account of different cases</a:t>
            </a:r>
          </a:p>
          <a:p>
            <a:r>
              <a:rPr lang="en-GB" sz="2800" dirty="0" smtClean="0"/>
              <a:t>Proof that this is ok is long-winded, but worth doing to avoid errors in software</a:t>
            </a:r>
            <a:endParaRPr lang="en-GB" sz="2800" dirty="0" smtClean="0"/>
          </a:p>
          <a:p>
            <a:r>
              <a:rPr lang="en-GB" sz="2800" dirty="0" smtClean="0"/>
              <a:t>Applied </a:t>
            </a:r>
            <a:r>
              <a:rPr lang="en-GB" sz="2800" dirty="0" smtClean="0"/>
              <a:t>in the </a:t>
            </a:r>
            <a:r>
              <a:rPr lang="en-GB" sz="2800" dirty="0" err="1" smtClean="0"/>
              <a:t>Abermol</a:t>
            </a:r>
            <a:r>
              <a:rPr lang="en-GB" sz="2800" dirty="0" smtClean="0"/>
              <a:t> chemical structure generator</a:t>
            </a:r>
          </a:p>
          <a:p>
            <a:r>
              <a:rPr lang="en-GB" sz="2800" dirty="0" smtClean="0"/>
              <a:t>Some </a:t>
            </a:r>
            <a:r>
              <a:rPr lang="en-GB" sz="2800" dirty="0" smtClean="0"/>
              <a:t>interest in the </a:t>
            </a:r>
            <a:r>
              <a:rPr lang="en-GB" sz="2800" dirty="0" err="1" smtClean="0"/>
              <a:t>Nauty</a:t>
            </a:r>
            <a:r>
              <a:rPr lang="en-GB" sz="2800" dirty="0" smtClean="0"/>
              <a:t> community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8042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1412776"/>
            <a:ext cx="4834880" cy="796950"/>
          </a:xfrm>
        </p:spPr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708920"/>
            <a:ext cx="7559308" cy="3494631"/>
          </a:xfrm>
        </p:spPr>
      </p:pic>
    </p:spTree>
    <p:extLst>
      <p:ext uri="{BB962C8B-B14F-4D97-AF65-F5344CB8AC3E}">
        <p14:creationId xmlns:p14="http://schemas.microsoft.com/office/powerpoint/2010/main" val="151062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700808"/>
            <a:ext cx="6912768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Approach: orderly 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Start with a set of bonds (edges) and a set of atoms (vertices)</a:t>
            </a:r>
          </a:p>
          <a:p>
            <a:r>
              <a:rPr lang="en-GB" dirty="0" smtClean="0"/>
              <a:t>The set of bonds has cardinality k</a:t>
            </a:r>
          </a:p>
          <a:p>
            <a:r>
              <a:rPr lang="en-GB" dirty="0" smtClean="0"/>
              <a:t>Generate all the sets containing k+1 bonds that represent distinct fragments/molecules</a:t>
            </a:r>
          </a:p>
          <a:p>
            <a:r>
              <a:rPr lang="en-GB" dirty="0" smtClean="0"/>
              <a:t>Keep doing this until it is no longer possible to add a bond to any of the current sets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31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700808"/>
            <a:ext cx="6912768" cy="7969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Recognising distinct fragments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en-GB" dirty="0" smtClean="0"/>
              <a:t>At each step, there is a collection of sets, each containing the same number of bonds (edges)</a:t>
            </a:r>
          </a:p>
          <a:p>
            <a:r>
              <a:rPr lang="en-GB" dirty="0" smtClean="0"/>
              <a:t>Want to eliminate some – not all </a:t>
            </a:r>
            <a:r>
              <a:rPr lang="en-GB" dirty="0">
                <a:solidFill>
                  <a:prstClr val="black"/>
                </a:solidFill>
              </a:rPr>
              <a:t>–</a:t>
            </a:r>
            <a:r>
              <a:rPr lang="en-GB" dirty="0" smtClean="0"/>
              <a:t> isomorphic graphs</a:t>
            </a:r>
          </a:p>
          <a:p>
            <a:r>
              <a:rPr lang="en-GB" dirty="0" smtClean="0"/>
              <a:t>Isomorphic graphs sometimes represent distinct molecular fragments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631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992888" cy="7249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Isomorphs but not Isomers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492896"/>
            <a:ext cx="6440399" cy="3872997"/>
          </a:xfrm>
        </p:spPr>
      </p:pic>
    </p:spTree>
    <p:extLst>
      <p:ext uri="{BB962C8B-B14F-4D97-AF65-F5344CB8AC3E}">
        <p14:creationId xmlns:p14="http://schemas.microsoft.com/office/powerpoint/2010/main" val="352068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992888" cy="7969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Isomorphs and Isomers, but distinct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636912"/>
            <a:ext cx="6768752" cy="3672408"/>
          </a:xfrm>
        </p:spPr>
      </p:pic>
    </p:spTree>
    <p:extLst>
      <p:ext uri="{BB962C8B-B14F-4D97-AF65-F5344CB8AC3E}">
        <p14:creationId xmlns:p14="http://schemas.microsoft.com/office/powerpoint/2010/main" val="33126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992888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No need to test every pair </a:t>
            </a:r>
            <a:r>
              <a:rPr lang="en-GB" dirty="0" smtClean="0"/>
              <a:t>of </a:t>
            </a:r>
            <a:r>
              <a:rPr lang="en-GB" dirty="0" smtClean="0"/>
              <a:t>sets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26896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Order bonds according to bond types (edge labels) and the atoms involved (vertex labels)</a:t>
            </a:r>
          </a:p>
          <a:p>
            <a:r>
              <a:rPr lang="en-GB" dirty="0" smtClean="0"/>
              <a:t>For example (C-C) comes before (C=C)</a:t>
            </a:r>
          </a:p>
          <a:p>
            <a:r>
              <a:rPr lang="en-GB" dirty="0" smtClean="0"/>
              <a:t>Potential duplicates are sets of bonds that are equivalent under this ordering</a:t>
            </a:r>
          </a:p>
          <a:p>
            <a:r>
              <a:rPr lang="en-GB" dirty="0" smtClean="0"/>
              <a:t>Test these for isomorphism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85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992888" cy="79695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Nauty</a:t>
            </a:r>
            <a:r>
              <a:rPr lang="en-GB" dirty="0" smtClean="0"/>
              <a:t> only deals with vertex labels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268960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Nauty</a:t>
            </a:r>
            <a:r>
              <a:rPr lang="en-GB" dirty="0" smtClean="0"/>
              <a:t> (McKay, 1981) is the fastest known algorithm for isomorphism testing</a:t>
            </a:r>
          </a:p>
          <a:p>
            <a:r>
              <a:rPr lang="en-GB" dirty="0" smtClean="0"/>
              <a:t>But </a:t>
            </a:r>
            <a:r>
              <a:rPr lang="en-GB" dirty="0" err="1" smtClean="0"/>
              <a:t>Nauty</a:t>
            </a:r>
            <a:r>
              <a:rPr lang="en-GB" dirty="0" smtClean="0"/>
              <a:t> only deals with simple vertex-labelled graphs</a:t>
            </a:r>
          </a:p>
          <a:p>
            <a:r>
              <a:rPr lang="en-GB" dirty="0" smtClean="0"/>
              <a:t>Would like simple vertex-labelled graphs that are isomorphic </a:t>
            </a:r>
            <a:r>
              <a:rPr lang="en-GB" dirty="0" err="1" smtClean="0"/>
              <a:t>iff</a:t>
            </a:r>
            <a:r>
              <a:rPr lang="en-GB" dirty="0" smtClean="0"/>
              <a:t> the original edge- and vertex-labelled graphs are isomorphic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722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859</Words>
  <Application>Microsoft Office PowerPoint</Application>
  <PresentationFormat>On-screen Show (4:3)</PresentationFormat>
  <Paragraphs>74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Graph Isomorphism and Edge Graph Isomorphism </vt:lpstr>
      <vt:lpstr>Original Problem</vt:lpstr>
      <vt:lpstr>Example</vt:lpstr>
      <vt:lpstr>Approach: orderly generation</vt:lpstr>
      <vt:lpstr>Recognising distinct fragments</vt:lpstr>
      <vt:lpstr>Isomorphs but not Isomers</vt:lpstr>
      <vt:lpstr>Isomorphs and Isomers, but distinct</vt:lpstr>
      <vt:lpstr>No need to test every pair of sets</vt:lpstr>
      <vt:lpstr>Nauty only deals with vertex labels</vt:lpstr>
      <vt:lpstr>Graph and Edge graph</vt:lpstr>
      <vt:lpstr>The Edge graph</vt:lpstr>
      <vt:lpstr>Difficulties</vt:lpstr>
      <vt:lpstr>K3 and S4</vt:lpstr>
      <vt:lpstr>What is actually proved</vt:lpstr>
      <vt:lpstr>Proof strategy</vt:lpstr>
      <vt:lpstr>Consider</vt:lpstr>
      <vt:lpstr>Four cases</vt:lpstr>
      <vt:lpstr>Case 1</vt:lpstr>
      <vt:lpstr>Case 1: edges incident on a single vertex of G1 map to edges incident on a unique single vertex of G2</vt:lpstr>
      <vt:lpstr>Case 2</vt:lpstr>
      <vt:lpstr>Case 2: edges incident on a single vertex of G1 map to edges incident on a single vertex of G2, but that vertex is not unique</vt:lpstr>
      <vt:lpstr>Case 3</vt:lpstr>
      <vt:lpstr>Case 3: edges incident on a vertex of G1 mapped to edges that incident on more than one vertex of G2</vt:lpstr>
      <vt:lpstr>Case 4: edges incident on a single vertex G1 mapped to edges incident on a single vertex of G2, but other edges also mapped to that vertex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Isomorphism and Edge Graph Isomorphism</dc:title>
  <dc:creator>eds</dc:creator>
  <cp:lastModifiedBy>eds</cp:lastModifiedBy>
  <cp:revision>47</cp:revision>
  <dcterms:created xsi:type="dcterms:W3CDTF">2014-07-15T12:26:40Z</dcterms:created>
  <dcterms:modified xsi:type="dcterms:W3CDTF">2014-07-19T15:26:20Z</dcterms:modified>
</cp:coreProperties>
</file>